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93" r:id="rId3"/>
    <p:sldId id="266" r:id="rId4"/>
    <p:sldId id="257" r:id="rId5"/>
    <p:sldId id="262" r:id="rId6"/>
    <p:sldId id="263" r:id="rId7"/>
    <p:sldId id="264" r:id="rId8"/>
    <p:sldId id="265" r:id="rId9"/>
    <p:sldId id="267" r:id="rId10"/>
    <p:sldId id="289" r:id="rId11"/>
    <p:sldId id="290" r:id="rId12"/>
    <p:sldId id="291" r:id="rId13"/>
    <p:sldId id="273" r:id="rId14"/>
    <p:sldId id="29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70" autoAdjust="0"/>
  </p:normalViewPr>
  <p:slideViewPr>
    <p:cSldViewPr>
      <p:cViewPr varScale="1">
        <p:scale>
          <a:sx n="88" d="100"/>
          <a:sy n="88" d="100"/>
        </p:scale>
        <p:origin x="146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4E290-B368-43C4-A3C7-FD68E24F02FA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4C689-838A-4806-AE8B-6C06EBEFA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0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62FA-85D8-4146-8872-0F34634D5395}" type="datetime1">
              <a:rPr lang="en-US" smtClean="0"/>
              <a:pPr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23471-20C7-4F90-8629-070BCD8C0092}" type="datetime1">
              <a:rPr lang="en-US" smtClean="0"/>
              <a:pPr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2FD4-23A5-4368-8FB3-B717ADB597B8}" type="datetime1">
              <a:rPr lang="en-US" smtClean="0"/>
              <a:pPr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6459F-FDD8-4CFD-941E-BACDE23A79AF}" type="datetime1">
              <a:rPr lang="en-US" smtClean="0"/>
              <a:pPr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8969-B54E-4424-AE3F-0EDD8EF42040}" type="datetime1">
              <a:rPr lang="en-US" smtClean="0"/>
              <a:pPr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D14C3-C7D2-4E66-B66C-9DF937646971}" type="datetime1">
              <a:rPr lang="en-US" smtClean="0"/>
              <a:pPr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0AC9-EE43-40CC-AC3A-2CDE3337044B}" type="datetime1">
              <a:rPr lang="en-US" smtClean="0"/>
              <a:pPr/>
              <a:t>9/11/2017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0B6BC-8B24-4677-B055-8210704DF987}" type="datetime1">
              <a:rPr lang="en-US" smtClean="0"/>
              <a:pPr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FE134-3D4B-43E7-A96B-4DD4B37331FF}" type="datetime1">
              <a:rPr lang="en-US" smtClean="0"/>
              <a:pPr/>
              <a:t>9/11/2017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B685-5DC5-4E78-ADB4-0A1E4037C76E}" type="datetime1">
              <a:rPr lang="en-US" smtClean="0"/>
              <a:pPr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6DF56-55CA-4389-93C2-A1452EC9DC6B}" type="datetime1">
              <a:rPr lang="en-US" smtClean="0"/>
              <a:pPr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F3955-F87A-4BE2-A11F-0FD65C90C809}" type="datetime1">
              <a:rPr lang="en-US" smtClean="0"/>
              <a:pPr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21506" y="6858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400800" cy="1143000"/>
          </a:xfrm>
        </p:spPr>
        <p:txBody>
          <a:bodyPr/>
          <a:lstStyle/>
          <a:p>
            <a:r>
              <a:rPr lang="sr-Latn-BA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Planned and realised activities </a:t>
            </a:r>
            <a:endParaRPr lang="bs-Latn-BA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2192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3352800" y="3733800"/>
            <a:ext cx="2325688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0" y="6057781"/>
            <a:ext cx="9144000" cy="8002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Project number:  </a:t>
            </a:r>
            <a:r>
              <a:rPr lang="sr-Latn-RS" sz="1200" dirty="0" smtClean="0">
                <a:effectLst/>
                <a:latin typeface="Book Antiqua"/>
                <a:ea typeface="Calibri"/>
                <a:cs typeface="Times New Roman"/>
              </a:rPr>
              <a:t>5</a:t>
            </a:r>
            <a:r>
              <a:rPr lang="en-US" sz="1200" dirty="0" smtClean="0">
                <a:latin typeface="Book Antiqua"/>
                <a:ea typeface="Calibri"/>
                <a:cs typeface="Times New Roman"/>
              </a:rPr>
              <a:t>73806-EPP-1-2016-1-RS-EPPKA2-CBHE-JP</a:t>
            </a:r>
            <a:endParaRPr lang="bs-Latn-BA" sz="1200" dirty="0">
              <a:latin typeface="Book Antiqua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 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"This project has been funded with support from the European Commission. This publication </a:t>
            </a:r>
            <a:r>
              <a:rPr lang="bs-Latn-BA" sz="1100" i="1" dirty="0" smtClean="0">
                <a:effectLst/>
                <a:latin typeface="Book Antiqua"/>
                <a:ea typeface="Calibri"/>
                <a:cs typeface="Times New Roman"/>
              </a:rPr>
              <a:t>reflects </a:t>
            </a: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the views only of the author, and the Commission cannot be held responsible for any use which may be made of the information contained therein"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</p:txBody>
      </p:sp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685800" y="2667000"/>
            <a:ext cx="7772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Emina</a:t>
            </a:r>
            <a:r>
              <a:rPr lang="en-U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Hadžić</a:t>
            </a:r>
            <a:endParaRPr lang="sr-Latn-BA" sz="18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University of</a:t>
            </a:r>
            <a:r>
              <a:rPr lang="en-U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Sarajevo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685800" y="49530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NEO </a:t>
            </a:r>
            <a:r>
              <a:rPr lang="en-US" sz="1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BiH</a:t>
            </a:r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U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Monitoring </a:t>
            </a:r>
            <a:r>
              <a:rPr lang="en-US" sz="1800" dirty="0">
                <a:solidFill>
                  <a:srgbClr val="002060"/>
                </a:solidFill>
                <a:latin typeface="Book Antiqua" panose="02040602050305030304" pitchFamily="18" charset="0"/>
              </a:rPr>
              <a:t>visit to the project</a:t>
            </a:r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/ </a:t>
            </a:r>
            <a:r>
              <a:rPr lang="en-U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15</a:t>
            </a:r>
            <a:r>
              <a:rPr lang="en-GB" sz="1800" baseline="300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th</a:t>
            </a:r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U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September</a:t>
            </a:r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2017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6" name="Picture 15" descr="http://www.natrisk.ni.ac.rs/images/logos/unsa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3847983"/>
            <a:ext cx="1047750" cy="10097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7</a:t>
            </a:r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Exploitation</a:t>
            </a: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07628"/>
              </p:ext>
            </p:extLst>
          </p:nvPr>
        </p:nvGraphicFramePr>
        <p:xfrm>
          <a:off x="533400" y="2301241"/>
          <a:ext cx="8229600" cy="990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9400"/>
                <a:gridCol w="1600200"/>
              </a:tblGrid>
              <a:tr h="38099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.1</a:t>
                      </a:r>
                      <a:r>
                        <a:rPr lang="en-GB" sz="1800" b="1" dirty="0" smtClean="0"/>
                        <a:t> Creation of sustainability plan</a:t>
                      </a: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chemeClr val="tx1"/>
                          </a:solidFill>
                        </a:rPr>
                        <a:t>Sustainability plan created 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institutions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March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600" b="1" u="none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75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Project management </a:t>
            </a: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924741"/>
              </p:ext>
            </p:extLst>
          </p:nvPr>
        </p:nvGraphicFramePr>
        <p:xfrm>
          <a:off x="457200" y="2006138"/>
          <a:ext cx="8153400" cy="4353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95025"/>
                <a:gridCol w="1858375"/>
              </a:tblGrid>
              <a:tr h="38099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8.1</a:t>
                      </a:r>
                      <a:r>
                        <a:rPr lang="en-GB" sz="1800" b="1" dirty="0" smtClean="0"/>
                        <a:t> Kick-off meeting </a:t>
                      </a: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chemeClr val="tx1"/>
                          </a:solidFill>
                        </a:rPr>
                        <a:t>Minutes of the meeting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institutions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November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600" b="1" u="none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72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8.2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Regular Steering Committee and Project Management meetings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3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First SC and PM meeting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– Vienna (April 2017)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Second Steering Committee meeting – Messina (September 2017)</a:t>
                      </a:r>
                      <a:endParaRPr lang="sr-Latn-RS" sz="1600" baseline="0" noProof="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281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8.3 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Development of guidelines on the project management and reporting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Guidelines on the project management and reporting created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institutions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March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600" b="1" u="none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3709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8.4 </a:t>
                      </a:r>
                      <a:r>
                        <a:rPr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Day-to-day coordination of project activities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Project correspondence 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institutions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64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Next steps to be taken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200" dirty="0"/>
              <a:t>To purchase equipment and software for the laboratory; to install the equipment and </a:t>
            </a:r>
            <a:r>
              <a:rPr lang="en-US" sz="2200" dirty="0" smtClean="0"/>
              <a:t>software (October 2017)</a:t>
            </a:r>
          </a:p>
          <a:p>
            <a:pPr algn="just"/>
            <a:r>
              <a:rPr lang="en-US" sz="2200" dirty="0"/>
              <a:t>Development of courses content and syllabi </a:t>
            </a:r>
            <a:r>
              <a:rPr lang="en-US" sz="2200" dirty="0" smtClean="0"/>
              <a:t>(December 2017)</a:t>
            </a:r>
          </a:p>
          <a:p>
            <a:pPr algn="just"/>
            <a:r>
              <a:rPr lang="en-US" sz="2200" dirty="0" smtClean="0"/>
              <a:t>Signed final version of SMS contracts (October 2017)</a:t>
            </a:r>
          </a:p>
          <a:p>
            <a:pPr marL="0" indent="0" algn="just">
              <a:buNone/>
            </a:pPr>
            <a:endParaRPr lang="sr-Latn-RS" sz="2200" dirty="0" smtClean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77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>
            <a:noAutofit/>
          </a:bodyPr>
          <a:lstStyle/>
          <a:p>
            <a:r>
              <a:rPr lang="sr-Latn-R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Administrative and financial issues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795114"/>
              </p:ext>
            </p:extLst>
          </p:nvPr>
        </p:nvGraphicFramePr>
        <p:xfrm>
          <a:off x="723900" y="2362200"/>
          <a:ext cx="7620000" cy="1773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93902"/>
                <a:gridCol w="2426098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Staff Costs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26,019.00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Travel Costs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8,125.00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Costs of Stay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19,310.00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Equipment Costs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33,800.00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Subcontracting Costs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3,000.00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Special Mobility Strand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42,337.00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132,591.00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723900" y="1529801"/>
            <a:ext cx="76581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Total budget: 	1.245.746,00 EUR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UNSA:		132.591,00 EUR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47700" y="4542852"/>
            <a:ext cx="79629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First grant: 			14.906,50 EUR (20 March 2017)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Second grant:			</a:t>
            </a:r>
            <a:r>
              <a:rPr lang="en-US" dirty="0" smtClean="0">
                <a:solidFill>
                  <a:srgbClr val="FF0000"/>
                </a:solidFill>
              </a:rPr>
              <a:t>In progress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First financial report: 		Prepared; needs to be signed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Travel costs and costs of stay: 	Financed by team members (not refunded)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Staff costs: 			Report created; not paid yet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493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/>
            </a:r>
            <a:br>
              <a:rPr lang="en-GB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en-GB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/>
            </a:r>
            <a:br>
              <a:rPr lang="en-GB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en-GB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/>
            </a:r>
            <a:br>
              <a:rPr lang="en-GB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en-GB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/>
            </a:r>
            <a:br>
              <a:rPr lang="en-GB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en-GB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Thank you</a:t>
            </a:r>
            <a:br>
              <a:rPr lang="en-GB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en-GB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for your attention!</a:t>
            </a:r>
            <a:endParaRPr lang="bs-Latn-BA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733800"/>
            <a:ext cx="8305800" cy="2392363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GB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GB" dirty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GB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GB" dirty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GB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GB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6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600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600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600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600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GB" noProof="1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3316" name="Title 1"/>
          <p:cNvSpPr txBox="1">
            <a:spLocks/>
          </p:cNvSpPr>
          <p:nvPr/>
        </p:nvSpPr>
        <p:spPr bwMode="auto">
          <a:xfrm>
            <a:off x="1981200" y="152400"/>
            <a:ext cx="5562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8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CFCB8E-0FF5-4DA5-A7AA-7B0999AD7B29}" type="slidenum">
              <a:rPr 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sz="1200">
              <a:solidFill>
                <a:srgbClr val="898989"/>
              </a:solidFill>
            </a:endParaRPr>
          </a:p>
        </p:txBody>
      </p:sp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5738"/>
            <a:ext cx="1500188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9" descr="final_colo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451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914400"/>
            <a:ext cx="8153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2400" dirty="0" smtClean="0"/>
              <a:t>UNSA project team:</a:t>
            </a:r>
          </a:p>
          <a:p>
            <a:endParaRPr lang="bs-Latn-BA" sz="2400" dirty="0"/>
          </a:p>
          <a:p>
            <a:pPr marL="342900" indent="-342900">
              <a:buFont typeface="+mj-lt"/>
              <a:buAutoNum type="arabicPeriod"/>
            </a:pPr>
            <a:r>
              <a:rPr lang="bs-Latn-BA" sz="2400" dirty="0" smtClean="0"/>
              <a:t>Prof. Emina Hadžić – team leader (manager) - FCE</a:t>
            </a:r>
          </a:p>
          <a:p>
            <a:pPr marL="342900" indent="-342900">
              <a:buFont typeface="+mj-lt"/>
              <a:buAutoNum type="arabicPeriod"/>
            </a:pPr>
            <a:r>
              <a:rPr lang="bs-Latn-BA" sz="2400" dirty="0" smtClean="0"/>
              <a:t>Prof. Naida Ademović – teacher - FCE</a:t>
            </a:r>
          </a:p>
          <a:p>
            <a:pPr marL="342900" indent="-342900">
              <a:buFont typeface="+mj-lt"/>
              <a:buAutoNum type="arabicPeriod"/>
            </a:pPr>
            <a:r>
              <a:rPr lang="bs-Latn-BA" sz="2400" dirty="0" smtClean="0"/>
              <a:t>Prof. Dženana Bijedić – teacher - AF</a:t>
            </a:r>
          </a:p>
          <a:p>
            <a:pPr marL="342900" indent="-342900">
              <a:buFont typeface="+mj-lt"/>
              <a:buAutoNum type="arabicPeriod"/>
            </a:pPr>
            <a:r>
              <a:rPr lang="bs-Latn-BA" sz="2400" dirty="0" smtClean="0"/>
              <a:t>Prof. Slobodanka Ključanin – teacher - FCE</a:t>
            </a:r>
          </a:p>
          <a:p>
            <a:pPr marL="342900" indent="-342900">
              <a:buFont typeface="+mj-lt"/>
              <a:buAutoNum type="arabicPeriod"/>
            </a:pPr>
            <a:r>
              <a:rPr lang="bs-Latn-BA" sz="2400" dirty="0" smtClean="0"/>
              <a:t>Prof. Admir Mulahusić – teacher - FCE</a:t>
            </a:r>
          </a:p>
          <a:p>
            <a:pPr marL="342900" indent="-342900">
              <a:buFont typeface="+mj-lt"/>
              <a:buAutoNum type="arabicPeriod"/>
            </a:pPr>
            <a:r>
              <a:rPr lang="bs-Latn-BA" sz="2400" dirty="0" smtClean="0"/>
              <a:t>Ass. Adis Skejić – teacher - FCE</a:t>
            </a:r>
          </a:p>
          <a:p>
            <a:pPr marL="342900" indent="-342900">
              <a:buFont typeface="+mj-lt"/>
              <a:buAutoNum type="arabicPeriod"/>
            </a:pPr>
            <a:r>
              <a:rPr lang="bs-Latn-BA" sz="2400" dirty="0" smtClean="0"/>
              <a:t>Ass. Hata Milišić – teacher - FCE</a:t>
            </a:r>
          </a:p>
          <a:p>
            <a:pPr marL="342900" indent="-342900">
              <a:buFont typeface="+mj-lt"/>
              <a:buAutoNum type="arabicPeriod"/>
            </a:pPr>
            <a:r>
              <a:rPr lang="bs-Latn-BA" sz="2400" dirty="0" smtClean="0"/>
              <a:t>Ass. Ammar Šarić – technical and administrative staff - FCE</a:t>
            </a:r>
          </a:p>
          <a:p>
            <a:pPr marL="342900" indent="-342900">
              <a:buFont typeface="+mj-lt"/>
              <a:buAutoNum type="arabicPeriod"/>
            </a:pPr>
            <a:r>
              <a:rPr lang="bs-Latn-BA" sz="2400" dirty="0" smtClean="0"/>
              <a:t>Mirza Mehaković – administrative staff - UNSA</a:t>
            </a:r>
          </a:p>
          <a:p>
            <a:endParaRPr lang="bs-Latn-BA" sz="2400" dirty="0" smtClean="0"/>
          </a:p>
          <a:p>
            <a:pPr marL="342900" indent="-342900">
              <a:buFont typeface="+mj-lt"/>
              <a:buAutoNum type="arabicPeriod"/>
            </a:pPr>
            <a:endParaRPr lang="bs-Latn-BA" sz="2400" dirty="0"/>
          </a:p>
        </p:txBody>
      </p:sp>
    </p:spTree>
    <p:extLst>
      <p:ext uri="{BB962C8B-B14F-4D97-AF65-F5344CB8AC3E}">
        <p14:creationId xmlns:p14="http://schemas.microsoft.com/office/powerpoint/2010/main" val="374837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4" y="1219203"/>
          <a:ext cx="8839196" cy="542544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01267"/>
                <a:gridCol w="2851532"/>
                <a:gridCol w="634383"/>
                <a:gridCol w="404032"/>
                <a:gridCol w="404637"/>
                <a:gridCol w="404032"/>
                <a:gridCol w="404637"/>
                <a:gridCol w="404032"/>
                <a:gridCol w="404637"/>
                <a:gridCol w="404032"/>
                <a:gridCol w="404637"/>
                <a:gridCol w="404032"/>
                <a:gridCol w="404637"/>
                <a:gridCol w="404032"/>
                <a:gridCol w="404637"/>
              </a:tblGrid>
              <a:tr h="7839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Activities</a:t>
                      </a:r>
                      <a:endParaRPr lang="en-US" sz="7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Total duration</a:t>
                      </a:r>
                      <a:endParaRPr lang="en-US" sz="700" b="1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(number of weeks)</a:t>
                      </a:r>
                      <a:endParaRPr lang="en-US" sz="7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M1</a:t>
                      </a:r>
                      <a:endParaRPr lang="en-US" sz="7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M2</a:t>
                      </a:r>
                      <a:endParaRPr lang="en-US" sz="7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M3</a:t>
                      </a:r>
                      <a:endParaRPr lang="en-US" sz="7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M4</a:t>
                      </a:r>
                      <a:endParaRPr lang="en-US" sz="7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M5</a:t>
                      </a:r>
                      <a:endParaRPr lang="en-US" sz="7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M6</a:t>
                      </a:r>
                      <a:endParaRPr lang="en-US" sz="7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M7</a:t>
                      </a:r>
                      <a:endParaRPr lang="en-US" sz="7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M8</a:t>
                      </a:r>
                      <a:endParaRPr lang="en-US" sz="7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M9</a:t>
                      </a:r>
                      <a:endParaRPr lang="en-US" sz="7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M10</a:t>
                      </a:r>
                      <a:endParaRPr lang="en-US" sz="7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M11</a:t>
                      </a:r>
                      <a:endParaRPr lang="en-US" sz="7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M12</a:t>
                      </a:r>
                      <a:endParaRPr lang="en-US" sz="7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2587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nn-NO" sz="700" b="1" dirty="0"/>
                        <a:t>Ref.nr/</a:t>
                      </a:r>
                      <a:endParaRPr lang="en-US" sz="700" b="1" dirty="0"/>
                    </a:p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nn-NO" sz="700" b="1" dirty="0"/>
                        <a:t>Sub-ref</a:t>
                      </a:r>
                      <a:endParaRPr lang="en-US" sz="700" b="1" dirty="0"/>
                    </a:p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nn-NO" sz="700" b="1" dirty="0"/>
                        <a:t>nr</a:t>
                      </a:r>
                      <a:endParaRPr lang="en-US" sz="7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700" b="1" dirty="0"/>
                        <a:t>Title</a:t>
                      </a:r>
                      <a:endParaRPr lang="en-US" sz="7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1437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 dirty="0"/>
                        <a:t>1.1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Identification of natural disasters to be managed in WB</a:t>
                      </a:r>
                      <a:endParaRPr lang="en-US" sz="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18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3X=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3X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3X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3X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3X=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3X=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</a:tr>
              <a:tr h="76197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/>
                        <a:t>1.2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Introduction with established practices in EU countries for NDRM</a:t>
                      </a:r>
                      <a:endParaRPr lang="en-US" sz="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18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3X=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3X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3X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3X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3X=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3X=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</a:tr>
              <a:tr h="60957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 dirty="0"/>
                        <a:t>1.3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Workshop on master curricula best practices in EU countries </a:t>
                      </a:r>
                      <a:endParaRPr lang="en-US" sz="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11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3=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4=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4X=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</a:tr>
              <a:tr h="180266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 dirty="0"/>
                        <a:t>2.1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Development of aims, specific competencies and learning competencies of master curricula in WB HEIs</a:t>
                      </a:r>
                      <a:endParaRPr lang="en-US" sz="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11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2X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2X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2X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2X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3X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</a:tr>
              <a:tr h="93229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/>
                        <a:t>2.2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Development of courses content and syllabi </a:t>
                      </a:r>
                      <a:endParaRPr lang="en-US" sz="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26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3X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3X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4X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4X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4X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4X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4X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</a:tr>
              <a:tr h="113601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 dirty="0"/>
                        <a:t>2.3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Training of teaching staff for innovative teaching methods 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9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2=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</a:tr>
              <a:tr h="76200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 dirty="0"/>
                        <a:t>2.4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Providing of students’ internships positions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1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X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 dirty="0"/>
                        <a:t>2.5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Harmonization of teaching environment with EU best practices and purchasing of laboratory equipment and literature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11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X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</a:tr>
              <a:tr h="81422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/>
                        <a:t>3.1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 smtClean="0"/>
                        <a:t>Surveillance </a:t>
                      </a:r>
                      <a:r>
                        <a:rPr lang="en-GB" sz="800" b="1" dirty="0"/>
                        <a:t>of citizens’ and public sector awareness regarding natural disasters </a:t>
                      </a:r>
                      <a:endParaRPr lang="en-US" sz="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16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2X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3X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3X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4X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4X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</a:tr>
              <a:tr h="48331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 dirty="0"/>
                        <a:t>3.2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Study visits and analysis of courses best practices in EU countries  </a:t>
                      </a:r>
                      <a:endParaRPr lang="en-US" sz="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9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2=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</a:tr>
              <a:tr h="167640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 dirty="0"/>
                        <a:t>3.3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Development of trainings’ content corresponding educational materials and selection of teaching staff</a:t>
                      </a:r>
                      <a:endParaRPr lang="en-US" sz="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9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3X=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3X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3X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</a:tr>
              <a:tr h="112782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 dirty="0"/>
                        <a:t>4.1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Defining of admission requirements and enrolment of students 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0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93229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 dirty="0"/>
                        <a:t>4.2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Implementation of master curricula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0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93229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/>
                        <a:t>4.3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Implementation of students’ internships 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0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18342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/>
                        <a:t>4.4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Implementation of trainings for citizens and public sector</a:t>
                      </a:r>
                      <a:endParaRPr lang="en-US" sz="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0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93229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/>
                        <a:t>4.5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Self-evaluation of master curricula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0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05316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/>
                        <a:t>4.6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Self-evaluation of trainings for citizens and public sector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0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93229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 dirty="0"/>
                        <a:t>5.1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Regular Quality Assurance </a:t>
                      </a:r>
                      <a:r>
                        <a:rPr lang="en-GB" sz="800" b="1" dirty="0" smtClean="0"/>
                        <a:t>Committee</a:t>
                      </a:r>
                      <a:r>
                        <a:rPr lang="sr-Latn-RS" sz="800" b="1" dirty="0" smtClean="0"/>
                        <a:t> </a:t>
                      </a:r>
                      <a:r>
                        <a:rPr lang="en-GB" sz="800" b="1" dirty="0" smtClean="0"/>
                        <a:t>meetings 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5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3X=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93229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 dirty="0"/>
                        <a:t>5.2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Development of the quality control plan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6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93229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/>
                        <a:t>5.3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Conduct external review of the project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0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93229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/>
                        <a:t>5.4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External financial control 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0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93229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/>
                        <a:t>5.5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Inter-project coaching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0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7255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 dirty="0"/>
                        <a:t>6.1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Creation of the dissemination plan for the project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6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04415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 dirty="0"/>
                        <a:t>6.2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Development and maintenance of project website and creation of promotional materials and campaigns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10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X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93229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/>
                        <a:t>6.3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Promotional activity for student enrolment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0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93229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/>
                        <a:t>6.4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Promotional activity for trainings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X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93229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/>
                        <a:t>7.1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Creation of sustainability plan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6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93229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/>
                        <a:t>7.2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Accreditation of master curricula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0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4284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/>
                        <a:t>7.3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Realization of student and staff </a:t>
                      </a:r>
                      <a:r>
                        <a:rPr lang="en-GB" sz="800" b="1" dirty="0" err="1"/>
                        <a:t>mobilities</a:t>
                      </a:r>
                      <a:r>
                        <a:rPr lang="en-GB" sz="800" b="1" dirty="0"/>
                        <a:t> between WB and EU partners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0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93229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 dirty="0"/>
                        <a:t>8.1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Kick-off meeting 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3X=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2015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 dirty="0"/>
                        <a:t>8.2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Regular Steering Committee and Project Management meetings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5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3X=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775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/>
                        <a:t>8.3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Development of guidelines on the project management and reporting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6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3229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/>
                        <a:t>8.4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Day-to-day coordination of project activities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15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/>
                        <a:t>2X=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/>
                        <a:t>2X=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/>
                        <a:t>2X=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/>
                        <a:t>2X=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/>
                        <a:t>2X=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/>
                        <a:t>2X=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/>
                        <a:t>2X=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/>
                        <a:t>2X=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/>
                        <a:t>2X=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/>
                        <a:t>2X=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/>
                        <a:t>2X=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/>
                        <a:t>2X=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3229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 dirty="0"/>
                        <a:t>8.5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Submission of interim and final reports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0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444500"/>
          </a:xfrm>
        </p:spPr>
        <p:txBody>
          <a:bodyPr>
            <a:normAutofit fontScale="90000"/>
          </a:bodyPr>
          <a:lstStyle/>
          <a:p>
            <a:r>
              <a:rPr lang="bs-Latn-BA" sz="2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Workplan for project year 1</a:t>
            </a:r>
            <a:endParaRPr lang="bs-Latn-BA" sz="26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3" name="Picture 12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4" name="Picture 13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WP1 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Analysis of natural disasters needed to be managed in </a:t>
            </a:r>
            <a:r>
              <a:rPr lang="sr-Latn-R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sr-Latn-R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Western Balkan region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735426"/>
              </p:ext>
            </p:extLst>
          </p:nvPr>
        </p:nvGraphicFramePr>
        <p:xfrm>
          <a:off x="533400" y="2301241"/>
          <a:ext cx="8002180" cy="2957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0"/>
                <a:gridCol w="1525180"/>
              </a:tblGrid>
              <a:tr h="38099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1.1</a:t>
                      </a:r>
                      <a:r>
                        <a:rPr lang="en-GB" sz="1800" b="1" dirty="0" smtClean="0"/>
                        <a:t> Identification of natural disasters to be managed in WB</a:t>
                      </a: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chemeClr val="tx1"/>
                          </a:solidFill>
                        </a:rPr>
                        <a:t>Identification of natural disasters needed to be managed in WB and assessment of all risk management aspects.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Identification of natural disasters needed to be managed in BIH. Preparation of the report for BOKU meeting in Vienna.  </a:t>
                      </a:r>
                      <a:endParaRPr lang="sr-Latn-RS" sz="160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March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600" b="1" u="none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4281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1.3 </a:t>
                      </a:r>
                      <a:r>
                        <a:rPr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Workshop on master curricula best practices in EU countries 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Report on master curricula best practices in EU partners and Catalogue of competencies 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BOKU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institutions </a:t>
                      </a:r>
                      <a:r>
                        <a:rPr lang="sr-Latn-RS" sz="16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(Workshop in Vienna,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4-8 </a:t>
                      </a: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pril</a:t>
                      </a: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2017</a:t>
                      </a:r>
                      <a:r>
                        <a:rPr lang="sr-Latn-RS" sz="16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May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u="none" dirty="0" smtClean="0">
                          <a:solidFill>
                            <a:srgbClr val="00B050"/>
                          </a:solidFill>
                        </a:rPr>
                        <a:t>Workshop COMPLETED</a:t>
                      </a:r>
                      <a:endParaRPr lang="en-US" sz="1600" b="1" u="none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Latn-R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43000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WP2 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Development of master curricula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746339"/>
              </p:ext>
            </p:extLst>
          </p:nvPr>
        </p:nvGraphicFramePr>
        <p:xfrm>
          <a:off x="533400" y="1828800"/>
          <a:ext cx="8382000" cy="3764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9400"/>
                <a:gridCol w="1752600"/>
              </a:tblGrid>
              <a:tr h="59435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2.1 </a:t>
                      </a:r>
                      <a:r>
                        <a:rPr lang="en-GB" sz="1800" b="1" dirty="0" smtClean="0"/>
                        <a:t>Development of aims, specific competencies and learning competencies of master curricula in WB HEIs</a:t>
                      </a: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chemeClr val="tx1"/>
                          </a:solidFill>
                        </a:rPr>
                        <a:t>Defined aims, specific competencies and learning outcomes of master curriculum per HEI in WB; Catalogue of courses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All WBC institutions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September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600" u="none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572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2.2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Development of courses content and syllabi 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2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Defined courses content and syllabi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All WBC institutions 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December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800" u="none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099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2.3 </a:t>
                      </a:r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Training of teaching staff for innovative teaching methods 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Teaching staff trained 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EU partners in a colaboration with WBC institutions</a:t>
                      </a:r>
                      <a:endParaRPr lang="en-US" sz="1600" kern="1200" baseline="0" noProof="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kern="1200" baseline="0" noProof="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Obuda</a:t>
                      </a:r>
                      <a:r>
                        <a:rPr lang="en-U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University (24-25 May 2017)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Middlesex University (29-30 June 2017)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Technical University of Crete (10-11 July 2017)</a:t>
                      </a:r>
                      <a:endParaRPr lang="sr-Latn-RS" sz="1600" kern="1200" baseline="0" noProof="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December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600" u="none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WP2 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Development of master curricula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190079"/>
              </p:ext>
            </p:extLst>
          </p:nvPr>
        </p:nvGraphicFramePr>
        <p:xfrm>
          <a:off x="533400" y="2301241"/>
          <a:ext cx="7994316" cy="124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  <a:gridCol w="1669716"/>
              </a:tblGrid>
              <a:tr h="43709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dirty="0" smtClean="0">
                          <a:solidFill>
                            <a:schemeClr val="bg1"/>
                          </a:solidFill>
                        </a:rPr>
                        <a:t>2.5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Harmonization of teaching environment with EU best practices and purchasing of laboratory equipment and literature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The equipment specification was made (April 2017)</a:t>
                      </a:r>
                    </a:p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Preparation</a:t>
                      </a:r>
                      <a:r>
                        <a:rPr lang="en-US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tendering procedure</a:t>
                      </a:r>
                      <a:endParaRPr 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October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 2017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WP3 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Development of trainings for citizens and public sector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071263"/>
              </p:ext>
            </p:extLst>
          </p:nvPr>
        </p:nvGraphicFramePr>
        <p:xfrm>
          <a:off x="533400" y="2301241"/>
          <a:ext cx="8305800" cy="2240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0"/>
                <a:gridCol w="1828800"/>
              </a:tblGrid>
              <a:tr h="38099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3.1</a:t>
                      </a:r>
                      <a:r>
                        <a:rPr lang="en-GB" sz="1800" b="1" dirty="0" smtClean="0"/>
                        <a:t> Surveillance of citizens’ and public sector awareness regarding natural disasters </a:t>
                      </a: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chemeClr val="tx1"/>
                          </a:solidFill>
                        </a:rPr>
                        <a:t>Survey of citizens’ and public sector awareness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sr-Latn-RS" sz="1600" baseline="0" noProof="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April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8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281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3.3 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Development of trainings’ content corresponding educational materials and selection of teaching staff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Trainings’ materials prepared, teachers selected  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UNID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WBC institutions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February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US" sz="1800" b="0" i="0" kern="1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orthcoming</a:t>
                      </a:r>
                      <a:endParaRPr lang="en-US" sz="18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WP5 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Quality assurance and monitoring 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684764"/>
              </p:ext>
            </p:extLst>
          </p:nvPr>
        </p:nvGraphicFramePr>
        <p:xfrm>
          <a:off x="533400" y="2301241"/>
          <a:ext cx="8305800" cy="1051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1752600"/>
              </a:tblGrid>
              <a:tr h="44195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5.1</a:t>
                      </a:r>
                      <a:r>
                        <a:rPr lang="en-GB" sz="1800" b="1" dirty="0" smtClean="0"/>
                        <a:t> Regular Quality Assurance Committee</a:t>
                      </a:r>
                      <a:r>
                        <a:rPr lang="sr-Latn-RS" sz="1800" b="1" dirty="0" smtClean="0"/>
                        <a:t> </a:t>
                      </a:r>
                      <a:r>
                        <a:rPr lang="en-GB" sz="1800" b="1" dirty="0" smtClean="0"/>
                        <a:t>meetings </a:t>
                      </a: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chemeClr val="tx1"/>
                          </a:solidFill>
                        </a:rPr>
                        <a:t>Minutes of the meetings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–</a:t>
                      </a:r>
                      <a:r>
                        <a:rPr lang="en-US" sz="1600" baseline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(first: BOKU April 2017, second: UNIME September 2017)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WP6 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Dissemination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884460"/>
              </p:ext>
            </p:extLst>
          </p:nvPr>
        </p:nvGraphicFramePr>
        <p:xfrm>
          <a:off x="533400" y="2301241"/>
          <a:ext cx="8229600" cy="3307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9400"/>
                <a:gridCol w="1600200"/>
              </a:tblGrid>
              <a:tr h="38099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6.1</a:t>
                      </a:r>
                      <a:r>
                        <a:rPr lang="en-GB" sz="1800" b="1" dirty="0" smtClean="0"/>
                        <a:t> Creation of the dissemination plan for the project</a:t>
                      </a: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chemeClr val="tx1"/>
                          </a:solidFill>
                        </a:rPr>
                        <a:t>Dissemination plan created 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institutions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March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600" b="1" u="none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572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6.2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Development and maintenance of project website and creation of promotional materials and campaigns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3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Promotion material created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All WBC institutions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281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6.4 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Promotional activity for trainings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Trainings promoted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All WBC institutions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US" sz="1800" b="0" i="0" kern="1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orthcoming</a:t>
                      </a:r>
                      <a:endParaRPr lang="en-US" sz="18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1473</Words>
  <Application>Microsoft Office PowerPoint</Application>
  <PresentationFormat>On-screen Show (4:3)</PresentationFormat>
  <Paragraphs>390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Book Antiqua</vt:lpstr>
      <vt:lpstr>Calibri</vt:lpstr>
      <vt:lpstr>Myriad Pro</vt:lpstr>
      <vt:lpstr>Times New Roman</vt:lpstr>
      <vt:lpstr>Wingdings</vt:lpstr>
      <vt:lpstr>Office Theme</vt:lpstr>
      <vt:lpstr>Development of master curricula for natural disasters risk management in Western Balkan countries</vt:lpstr>
      <vt:lpstr>PowerPoint Presentation</vt:lpstr>
      <vt:lpstr>Workplan for project year 1</vt:lpstr>
      <vt:lpstr>WP1 – to do list Analysis of natural disasters needed to be managed in  Western Balkan region</vt:lpstr>
      <vt:lpstr>WP2 – to do list Development of master curricula</vt:lpstr>
      <vt:lpstr>WP2 – to do list Development of master curricula</vt:lpstr>
      <vt:lpstr>WP3 – to do list  Development of trainings for citizens and public sector</vt:lpstr>
      <vt:lpstr>WP5 – to do list  Quality assurance and monitoring </vt:lpstr>
      <vt:lpstr>WP6 – to do list Dissemination</vt:lpstr>
      <vt:lpstr>WP7 – to do list Exploitation</vt:lpstr>
      <vt:lpstr>WP8 – to do list Project management </vt:lpstr>
      <vt:lpstr>Next steps to be taken</vt:lpstr>
      <vt:lpstr>Administrative and financial issues</vt:lpstr>
      <vt:lpstr>    Thank you for your attention!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master curricula for natural disasters risk management in Western Balkan countries</dc:title>
  <dc:creator>Milan</dc:creator>
  <cp:lastModifiedBy>hp</cp:lastModifiedBy>
  <cp:revision>90</cp:revision>
  <dcterms:created xsi:type="dcterms:W3CDTF">2006-08-16T00:00:00Z</dcterms:created>
  <dcterms:modified xsi:type="dcterms:W3CDTF">2017-09-11T17:12:17Z</dcterms:modified>
</cp:coreProperties>
</file>